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0" r:id="rId3"/>
    <p:sldId id="265" r:id="rId4"/>
    <p:sldId id="262" r:id="rId5"/>
    <p:sldId id="257" r:id="rId6"/>
    <p:sldId id="258" r:id="rId7"/>
    <p:sldId id="264" r:id="rId8"/>
    <p:sldId id="259" r:id="rId9"/>
    <p:sldId id="267"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ED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42"/>
    <p:restoredTop sz="94656"/>
  </p:normalViewPr>
  <p:slideViewPr>
    <p:cSldViewPr snapToGrid="0" snapToObjects="1">
      <p:cViewPr varScale="1">
        <p:scale>
          <a:sx n="68" d="100"/>
          <a:sy n="68" d="100"/>
        </p:scale>
        <p:origin x="40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83988-C241-1340-A273-42DF96F0E8A6}" type="datetimeFigureOut">
              <a:rPr lang="en-GB" smtClean="0"/>
              <a:t>24/01/2025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D296F8-2A1C-F247-B8D7-7687F2F3D030}" type="slidenum">
              <a:rPr lang="en-GB" smtClean="0"/>
              <a:t>‹#›</a:t>
            </a:fld>
            <a:endParaRPr lang="en-GB"/>
          </a:p>
        </p:txBody>
      </p:sp>
    </p:spTree>
    <p:extLst>
      <p:ext uri="{BB962C8B-B14F-4D97-AF65-F5344CB8AC3E}">
        <p14:creationId xmlns:p14="http://schemas.microsoft.com/office/powerpoint/2010/main" val="2502945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D296F8-2A1C-F247-B8D7-7687F2F3D030}" type="slidenum">
              <a:rPr lang="en-GB" smtClean="0"/>
              <a:t>4</a:t>
            </a:fld>
            <a:endParaRPr lang="en-GB"/>
          </a:p>
        </p:txBody>
      </p:sp>
    </p:spTree>
    <p:extLst>
      <p:ext uri="{BB962C8B-B14F-4D97-AF65-F5344CB8AC3E}">
        <p14:creationId xmlns:p14="http://schemas.microsoft.com/office/powerpoint/2010/main" val="1524957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A2C7EAB-2F7E-4856-B297-AFD51897C147}" type="slidenum">
              <a:rPr lang="en-GB" altLang="en-US">
                <a:latin typeface="Arial" charset="0"/>
              </a:rPr>
              <a:pPr>
                <a:spcBef>
                  <a:spcPct val="0"/>
                </a:spcBef>
              </a:pPr>
              <a:t>9</a:t>
            </a:fld>
            <a:endParaRPr lang="en-GB" alt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25686-A45A-8746-BE7E-4E6946DD18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4499DAC-453F-D544-8491-AD433661A5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301E53F-FF33-414D-B0F5-B57D0D5B6459}"/>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5" name="Footer Placeholder 4">
            <a:extLst>
              <a:ext uri="{FF2B5EF4-FFF2-40B4-BE49-F238E27FC236}">
                <a16:creationId xmlns:a16="http://schemas.microsoft.com/office/drawing/2014/main" id="{96D71BC9-B60D-6447-8617-C22194F897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D74575-4CEF-754C-9074-1DC448AF6718}"/>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3551133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C0D66-025C-6942-9B24-BD469D26E1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77C9BA-B89F-604B-A102-AAFC90FFE56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C7DA6F-F62C-6746-871C-B0B4960158B4}"/>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5" name="Footer Placeholder 4">
            <a:extLst>
              <a:ext uri="{FF2B5EF4-FFF2-40B4-BE49-F238E27FC236}">
                <a16:creationId xmlns:a16="http://schemas.microsoft.com/office/drawing/2014/main" id="{B01E602E-9218-DA4F-B146-9881858E9B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CB3C09-DDE0-FD43-9BC0-5B3CF3EF5F43}"/>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419862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4277CA-0310-1B40-82FB-421FD5D648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6A8C10-AADF-C748-9666-5D8B1BC2A24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2E5D3C-476E-7D4D-BC22-1877BDADD712}"/>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5" name="Footer Placeholder 4">
            <a:extLst>
              <a:ext uri="{FF2B5EF4-FFF2-40B4-BE49-F238E27FC236}">
                <a16:creationId xmlns:a16="http://schemas.microsoft.com/office/drawing/2014/main" id="{DE137232-24CC-AE46-9B37-C3A9399716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D80222-10E6-FA42-A351-68DDDE5A51E2}"/>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1655263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C5C19-BBA0-8B48-8063-A728B5B7B4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A34C9F-BBFC-C347-AB30-A2565EE472C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2269BE-C0A3-204F-9303-6D28C6D4C76F}"/>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5" name="Footer Placeholder 4">
            <a:extLst>
              <a:ext uri="{FF2B5EF4-FFF2-40B4-BE49-F238E27FC236}">
                <a16:creationId xmlns:a16="http://schemas.microsoft.com/office/drawing/2014/main" id="{1EE2FD19-4F04-BD43-B747-847B6013A5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369805-BFB7-D04B-947D-D9C809A3572F}"/>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29259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BFE5B-05E3-9A42-AF91-47D6DE9781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01ACB4-FFF8-3944-82AD-508B3D3BF6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83C80FE-D360-7941-8A63-9DB4F1983EB6}"/>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5" name="Footer Placeholder 4">
            <a:extLst>
              <a:ext uri="{FF2B5EF4-FFF2-40B4-BE49-F238E27FC236}">
                <a16:creationId xmlns:a16="http://schemas.microsoft.com/office/drawing/2014/main" id="{172AF830-36C1-F24A-B4AF-B6464EB57D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97DC32-6BB0-A047-9637-975A3232F426}"/>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3664513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C3155-3B0F-A941-93B6-BBFE24E6E4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9DFE91-82C1-A248-A831-15FE7EC9A4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006BC9B-1843-964A-8191-6942329F4FE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D66D26C-D0D8-1E4A-B0AC-128524115868}"/>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6" name="Footer Placeholder 5">
            <a:extLst>
              <a:ext uri="{FF2B5EF4-FFF2-40B4-BE49-F238E27FC236}">
                <a16:creationId xmlns:a16="http://schemas.microsoft.com/office/drawing/2014/main" id="{AD52F8A7-22B2-0E4C-89A0-727E6A0410E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5C9ABC-F2F8-884D-9FA9-00D4B369F31C}"/>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3907661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20FEB-1BDE-1D43-9266-A0F31CCFD3A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0C63D8-F3B2-A84F-8AF2-7F4F758BF4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FAA6AF7-0AB6-D840-9544-4763220495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A6B1C72-E55E-684A-815E-F7C0C279B8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8B93DE5-82D8-864E-80BE-D496FAB9DCA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65E4B0E-61AD-DF45-B3BB-7D50AF762EC3}"/>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8" name="Footer Placeholder 7">
            <a:extLst>
              <a:ext uri="{FF2B5EF4-FFF2-40B4-BE49-F238E27FC236}">
                <a16:creationId xmlns:a16="http://schemas.microsoft.com/office/drawing/2014/main" id="{667341E3-2416-5342-BE64-8F905C546D3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74200B-767E-AC49-828E-7236FE10CEBE}"/>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2696772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63DC7-7522-9140-9BEF-E93934FD8EA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54ED4C-9C8D-0F43-996F-9C249B696A09}"/>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4" name="Footer Placeholder 3">
            <a:extLst>
              <a:ext uri="{FF2B5EF4-FFF2-40B4-BE49-F238E27FC236}">
                <a16:creationId xmlns:a16="http://schemas.microsoft.com/office/drawing/2014/main" id="{79739F21-C678-9749-90E7-0544B4E686D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4720CD8-A392-D14E-BE17-A5A57671EC74}"/>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2451431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6BBDAA-F922-0E41-8428-3183D2B20FBC}"/>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3" name="Footer Placeholder 2">
            <a:extLst>
              <a:ext uri="{FF2B5EF4-FFF2-40B4-BE49-F238E27FC236}">
                <a16:creationId xmlns:a16="http://schemas.microsoft.com/office/drawing/2014/main" id="{6E6F600B-A248-DD4E-8C24-70261FED7F1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16CC0C4-9C8F-A44D-830C-81577E60C2E2}"/>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3072452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0D360-4BE2-A848-9DC1-44FDA734D0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6B8DB3B-E6E9-FF4F-B45F-49C2F28C8B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2801018-3DE6-0447-B8A5-957241EF0D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7931EA-A9FB-7049-B605-9CE80A0D6808}"/>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6" name="Footer Placeholder 5">
            <a:extLst>
              <a:ext uri="{FF2B5EF4-FFF2-40B4-BE49-F238E27FC236}">
                <a16:creationId xmlns:a16="http://schemas.microsoft.com/office/drawing/2014/main" id="{91B63EED-8F22-4645-A695-DB09D79D5F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C53A1E-B3D0-2946-9BE0-BC9ACA521528}"/>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2916395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2A93A-BB6E-C24F-9866-260490102B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60B2C9-21D7-4A4C-B9C4-236CFC22D2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4462A98-B440-CE4E-8605-0F25137A99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679E01-3679-7744-8E87-87C76809BF38}"/>
              </a:ext>
            </a:extLst>
          </p:cNvPr>
          <p:cNvSpPr>
            <a:spLocks noGrp="1"/>
          </p:cNvSpPr>
          <p:nvPr>
            <p:ph type="dt" sz="half" idx="10"/>
          </p:nvPr>
        </p:nvSpPr>
        <p:spPr/>
        <p:txBody>
          <a:bodyPr/>
          <a:lstStyle/>
          <a:p>
            <a:fld id="{71B5B85D-E66C-514F-AE68-49A258879A6F}" type="datetimeFigureOut">
              <a:rPr lang="en-GB" smtClean="0"/>
              <a:t>24/01/2025</a:t>
            </a:fld>
            <a:endParaRPr lang="en-GB"/>
          </a:p>
        </p:txBody>
      </p:sp>
      <p:sp>
        <p:nvSpPr>
          <p:cNvPr id="6" name="Footer Placeholder 5">
            <a:extLst>
              <a:ext uri="{FF2B5EF4-FFF2-40B4-BE49-F238E27FC236}">
                <a16:creationId xmlns:a16="http://schemas.microsoft.com/office/drawing/2014/main" id="{139827F1-012C-8F45-8C12-EE32E999AB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712FB7F-C50E-FB48-BA1E-EFB21095A620}"/>
              </a:ext>
            </a:extLst>
          </p:cNvPr>
          <p:cNvSpPr>
            <a:spLocks noGrp="1"/>
          </p:cNvSpPr>
          <p:nvPr>
            <p:ph type="sldNum" sz="quarter" idx="12"/>
          </p:nvPr>
        </p:nvSpPr>
        <p:spPr/>
        <p:txBody>
          <a:bodyPr/>
          <a:lstStyle/>
          <a:p>
            <a:fld id="{05CF61BE-8C9E-D44A-BA7B-5F0E2C2231CB}" type="slidenum">
              <a:rPr lang="en-GB" smtClean="0"/>
              <a:t>‹#›</a:t>
            </a:fld>
            <a:endParaRPr lang="en-GB"/>
          </a:p>
        </p:txBody>
      </p:sp>
    </p:spTree>
    <p:extLst>
      <p:ext uri="{BB962C8B-B14F-4D97-AF65-F5344CB8AC3E}">
        <p14:creationId xmlns:p14="http://schemas.microsoft.com/office/powerpoint/2010/main" val="155670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4398D1-3FA4-BA4A-870D-0221FC2F2D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6E057C2-F4B4-1D42-916A-33454B99B1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D2102B-7269-F04D-9478-836AB04481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5B85D-E66C-514F-AE68-49A258879A6F}" type="datetimeFigureOut">
              <a:rPr lang="en-GB" smtClean="0"/>
              <a:t>24/01/2025</a:t>
            </a:fld>
            <a:endParaRPr lang="en-GB"/>
          </a:p>
        </p:txBody>
      </p:sp>
      <p:sp>
        <p:nvSpPr>
          <p:cNvPr id="5" name="Footer Placeholder 4">
            <a:extLst>
              <a:ext uri="{FF2B5EF4-FFF2-40B4-BE49-F238E27FC236}">
                <a16:creationId xmlns:a16="http://schemas.microsoft.com/office/drawing/2014/main" id="{AB479F89-44FE-E847-B7A3-D3ECE413A0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3CDF180-DC35-D54A-A431-63E9CCDAA4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F61BE-8C9E-D44A-BA7B-5F0E2C2231CB}" type="slidenum">
              <a:rPr lang="en-GB" smtClean="0"/>
              <a:t>‹#›</a:t>
            </a:fld>
            <a:endParaRPr lang="en-GB"/>
          </a:p>
        </p:txBody>
      </p:sp>
    </p:spTree>
    <p:extLst>
      <p:ext uri="{BB962C8B-B14F-4D97-AF65-F5344CB8AC3E}">
        <p14:creationId xmlns:p14="http://schemas.microsoft.com/office/powerpoint/2010/main" val="1031859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honicsbloom.com/" TargetMode="External"/><Relationship Id="rId2" Type="http://schemas.openxmlformats.org/officeDocument/2006/relationships/hyperlink" Target="http://www.phonicsplay.co.uk/" TargetMode="External"/><Relationship Id="rId1" Type="http://schemas.openxmlformats.org/officeDocument/2006/relationships/slideLayout" Target="../slideLayouts/slideLayout2.xml"/><Relationship Id="rId6" Type="http://schemas.openxmlformats.org/officeDocument/2006/relationships/hyperlink" Target="https://www.gov.uk/government/collections/national-curriculum-assessments-practice-materials#phonics-screening-check-resources" TargetMode="External"/><Relationship Id="rId5" Type="http://schemas.openxmlformats.org/officeDocument/2006/relationships/hyperlink" Target="http://www.topmarks.co.uk/" TargetMode="External"/><Relationship Id="rId4" Type="http://schemas.openxmlformats.org/officeDocument/2006/relationships/hyperlink" Target="http://www.ictgame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A766B-717B-694F-AD6D-4F6096854187}"/>
              </a:ext>
            </a:extLst>
          </p:cNvPr>
          <p:cNvSpPr>
            <a:spLocks noGrp="1"/>
          </p:cNvSpPr>
          <p:nvPr>
            <p:ph type="ctrTitle"/>
          </p:nvPr>
        </p:nvSpPr>
        <p:spPr/>
        <p:txBody>
          <a:bodyPr>
            <a:normAutofit/>
          </a:bodyPr>
          <a:lstStyle/>
          <a:p>
            <a:r>
              <a:rPr lang="en-GB" sz="4000" dirty="0">
                <a:latin typeface="Comic Sans MS" panose="030F0902030302020204" pitchFamily="66" charset="0"/>
              </a:rPr>
              <a:t>Phonics Screening Check Information</a:t>
            </a:r>
            <a:br>
              <a:rPr lang="en-GB" sz="4000" dirty="0">
                <a:latin typeface="Comic Sans MS" panose="030F0902030302020204" pitchFamily="66" charset="0"/>
              </a:rPr>
            </a:br>
            <a:endParaRPr lang="en-GB" sz="4000" dirty="0">
              <a:latin typeface="Comic Sans MS" panose="030F0902030302020204" pitchFamily="66" charset="0"/>
            </a:endParaRPr>
          </a:p>
        </p:txBody>
      </p:sp>
      <p:sp>
        <p:nvSpPr>
          <p:cNvPr id="3" name="Subtitle 2">
            <a:extLst>
              <a:ext uri="{FF2B5EF4-FFF2-40B4-BE49-F238E27FC236}">
                <a16:creationId xmlns:a16="http://schemas.microsoft.com/office/drawing/2014/main" id="{89A794BA-B904-2542-B33F-5FDBAA77B63C}"/>
              </a:ext>
            </a:extLst>
          </p:cNvPr>
          <p:cNvSpPr>
            <a:spLocks noGrp="1"/>
          </p:cNvSpPr>
          <p:nvPr>
            <p:ph type="subTitle" idx="1"/>
          </p:nvPr>
        </p:nvSpPr>
        <p:spPr>
          <a:xfrm>
            <a:off x="1295400" y="3616326"/>
            <a:ext cx="9144000" cy="1655762"/>
          </a:xfrm>
        </p:spPr>
        <p:txBody>
          <a:bodyPr/>
          <a:lstStyle/>
          <a:p>
            <a:r>
              <a:rPr lang="en-GB" dirty="0">
                <a:latin typeface="Comic Sans MS" panose="030F0902030302020204" pitchFamily="66" charset="0"/>
              </a:rPr>
              <a:t>January 2025</a:t>
            </a:r>
          </a:p>
        </p:txBody>
      </p:sp>
      <p:sp>
        <p:nvSpPr>
          <p:cNvPr id="4" name="Rectangle 3">
            <a:extLst>
              <a:ext uri="{FF2B5EF4-FFF2-40B4-BE49-F238E27FC236}">
                <a16:creationId xmlns:a16="http://schemas.microsoft.com/office/drawing/2014/main" id="{4BBDA4D7-BE7C-924C-A1D1-FFBB2EE53670}"/>
              </a:ext>
            </a:extLst>
          </p:cNvPr>
          <p:cNvSpPr/>
          <p:nvPr/>
        </p:nvSpPr>
        <p:spPr>
          <a:xfrm>
            <a:off x="400050" y="357189"/>
            <a:ext cx="11430000" cy="614362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08227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12DA3E-9CD6-C547-8A3F-6EA0651FAA77}"/>
              </a:ext>
            </a:extLst>
          </p:cNvPr>
          <p:cNvSpPr>
            <a:spLocks noGrp="1"/>
          </p:cNvSpPr>
          <p:nvPr>
            <p:ph idx="1"/>
          </p:nvPr>
        </p:nvSpPr>
        <p:spPr>
          <a:xfrm>
            <a:off x="838200" y="630621"/>
            <a:ext cx="10515600" cy="5546342"/>
          </a:xfrm>
        </p:spPr>
        <p:txBody>
          <a:bodyPr>
            <a:noAutofit/>
          </a:bodyPr>
          <a:lstStyle/>
          <a:p>
            <a:pPr marL="0" indent="0">
              <a:buNone/>
            </a:pPr>
            <a:r>
              <a:rPr lang="en-GB" altLang="en-US" sz="1800" dirty="0">
                <a:latin typeface="Comic Sans MS" panose="030F0902030302020204" pitchFamily="66" charset="0"/>
              </a:rPr>
              <a:t>Phonics is a key component when learning to read, but it is not the only aspect. Children’s comprehension and understanding is also vital.</a:t>
            </a:r>
          </a:p>
          <a:p>
            <a:pPr marL="0" indent="0">
              <a:buNone/>
            </a:pPr>
            <a:endParaRPr lang="en-GB" altLang="en-US" sz="1800" dirty="0">
              <a:latin typeface="Comic Sans MS" panose="030F0902030302020204" pitchFamily="66" charset="0"/>
            </a:endParaRPr>
          </a:p>
          <a:p>
            <a:pPr marL="0" indent="0">
              <a:buNone/>
            </a:pPr>
            <a:r>
              <a:rPr lang="en-GB" altLang="en-US" sz="1800" dirty="0">
                <a:latin typeface="Comic Sans MS" panose="030F0902030302020204" pitchFamily="66" charset="0"/>
              </a:rPr>
              <a:t>Do not forget that the ultimate goal is to help children become confident readers so please continue to read purely for enjoyment!</a:t>
            </a:r>
            <a:endParaRPr lang="en-GB" sz="1800" dirty="0">
              <a:latin typeface="Comic Sans MS" panose="030F0902030302020204" pitchFamily="66" charset="0"/>
            </a:endParaRPr>
          </a:p>
          <a:p>
            <a:endParaRPr lang="en-GB" sz="1800" dirty="0">
              <a:latin typeface="Comic Sans MS" panose="030F0902030302020204" pitchFamily="66" charset="0"/>
            </a:endParaRPr>
          </a:p>
          <a:p>
            <a:pPr>
              <a:defRPr/>
            </a:pPr>
            <a:r>
              <a:rPr lang="en-GB" sz="1800" dirty="0">
                <a:latin typeface="Comic Sans MS" panose="030F0902030302020204" pitchFamily="66" charset="0"/>
                <a:hlinkClick r:id="rId2"/>
              </a:rPr>
              <a:t>www.phonicsplay.co.uk</a:t>
            </a:r>
            <a:r>
              <a:rPr lang="en-GB" sz="1800" dirty="0">
                <a:latin typeface="Comic Sans MS" panose="030F0902030302020204" pitchFamily="66" charset="0"/>
              </a:rPr>
              <a:t> - Online games.</a:t>
            </a:r>
          </a:p>
          <a:p>
            <a:pPr>
              <a:defRPr/>
            </a:pPr>
            <a:r>
              <a:rPr lang="en-GB" sz="1800" dirty="0">
                <a:latin typeface="Comic Sans MS" panose="030F0902030302020204" pitchFamily="66" charset="0"/>
                <a:hlinkClick r:id="rId3"/>
              </a:rPr>
              <a:t>www.phonicsbloom.com</a:t>
            </a:r>
            <a:r>
              <a:rPr lang="en-GB" sz="1800" dirty="0">
                <a:latin typeface="Comic Sans MS" panose="030F0902030302020204" pitchFamily="66" charset="0"/>
              </a:rPr>
              <a:t> - Online games</a:t>
            </a:r>
          </a:p>
          <a:p>
            <a:pPr>
              <a:defRPr/>
            </a:pPr>
            <a:r>
              <a:rPr lang="en-GB" sz="1800" dirty="0">
                <a:latin typeface="Comic Sans MS" panose="030F0902030302020204" pitchFamily="66" charset="0"/>
                <a:hlinkClick r:id="rId4"/>
              </a:rPr>
              <a:t>www.ictgames.com</a:t>
            </a:r>
            <a:r>
              <a:rPr lang="en-GB" sz="1800" dirty="0">
                <a:latin typeface="Comic Sans MS" panose="030F0902030302020204" pitchFamily="66" charset="0"/>
              </a:rPr>
              <a:t> - Online games.</a:t>
            </a:r>
          </a:p>
          <a:p>
            <a:pPr>
              <a:defRPr/>
            </a:pPr>
            <a:r>
              <a:rPr lang="en-GB" sz="1800" dirty="0">
                <a:latin typeface="Comic Sans MS" panose="030F0902030302020204" pitchFamily="66" charset="0"/>
                <a:hlinkClick r:id="rId5"/>
              </a:rPr>
              <a:t>www.topmarks.co.uk</a:t>
            </a:r>
            <a:r>
              <a:rPr lang="en-GB" sz="1800" dirty="0">
                <a:latin typeface="Comic Sans MS" panose="030F0902030302020204" pitchFamily="66" charset="0"/>
              </a:rPr>
              <a:t>  - More online games available as well as games to support other areas of the curriculum.</a:t>
            </a:r>
          </a:p>
          <a:p>
            <a:pPr>
              <a:defRPr/>
            </a:pPr>
            <a:endParaRPr lang="en-GB" sz="1800" dirty="0">
              <a:latin typeface="Comic Sans MS" panose="030F0902030302020204" pitchFamily="66" charset="0"/>
            </a:endParaRPr>
          </a:p>
          <a:p>
            <a:pPr>
              <a:defRPr/>
            </a:pPr>
            <a:r>
              <a:rPr lang="en-GB" sz="1800" dirty="0">
                <a:latin typeface="Comic Sans MS" panose="030F0902030302020204" pitchFamily="66" charset="0"/>
                <a:hlinkClick r:id="rId6"/>
              </a:rPr>
              <a:t>https://www.gov.uk/government/collections/national-curriculum-assessments-practice-materials#phonics-screening-check-resources</a:t>
            </a:r>
            <a:r>
              <a:rPr lang="en-GB" sz="1800" dirty="0">
                <a:latin typeface="Comic Sans MS" panose="030F0902030302020204" pitchFamily="66" charset="0"/>
              </a:rPr>
              <a:t> - Past phonic checks.</a:t>
            </a:r>
          </a:p>
          <a:p>
            <a:endParaRPr lang="en-GB" sz="1800" dirty="0">
              <a:latin typeface="Comic Sans MS" panose="030F0902030302020204" pitchFamily="66" charset="0"/>
            </a:endParaRPr>
          </a:p>
        </p:txBody>
      </p:sp>
      <p:sp>
        <p:nvSpPr>
          <p:cNvPr id="5" name="Rectangle 4">
            <a:extLst>
              <a:ext uri="{FF2B5EF4-FFF2-40B4-BE49-F238E27FC236}">
                <a16:creationId xmlns:a16="http://schemas.microsoft.com/office/drawing/2014/main" id="{47B499B6-647F-C247-9431-14840E377F43}"/>
              </a:ext>
            </a:extLst>
          </p:cNvPr>
          <p:cNvSpPr/>
          <p:nvPr/>
        </p:nvSpPr>
        <p:spPr>
          <a:xfrm>
            <a:off x="400050" y="357189"/>
            <a:ext cx="11430000" cy="614362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5182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DB358-F3D8-474B-9DDE-6DF0B1B4331F}"/>
              </a:ext>
            </a:extLst>
          </p:cNvPr>
          <p:cNvSpPr>
            <a:spLocks noGrp="1"/>
          </p:cNvSpPr>
          <p:nvPr>
            <p:ph type="title"/>
          </p:nvPr>
        </p:nvSpPr>
        <p:spPr/>
        <p:txBody>
          <a:bodyPr>
            <a:normAutofit/>
          </a:bodyPr>
          <a:lstStyle/>
          <a:p>
            <a:r>
              <a:rPr lang="en-GB" sz="2400" u="sng" dirty="0">
                <a:latin typeface="Comic Sans MS" panose="030F0902030302020204" pitchFamily="66" charset="0"/>
              </a:rPr>
              <a:t>Introduction to Phonics</a:t>
            </a:r>
          </a:p>
        </p:txBody>
      </p:sp>
      <p:sp>
        <p:nvSpPr>
          <p:cNvPr id="3" name="Content Placeholder 2">
            <a:extLst>
              <a:ext uri="{FF2B5EF4-FFF2-40B4-BE49-F238E27FC236}">
                <a16:creationId xmlns:a16="http://schemas.microsoft.com/office/drawing/2014/main" id="{B42ACE90-3F62-3940-A749-6AD664BDE52F}"/>
              </a:ext>
            </a:extLst>
          </p:cNvPr>
          <p:cNvSpPr>
            <a:spLocks noGrp="1"/>
          </p:cNvSpPr>
          <p:nvPr>
            <p:ph idx="1"/>
          </p:nvPr>
        </p:nvSpPr>
        <p:spPr/>
        <p:txBody>
          <a:bodyPr>
            <a:normAutofit/>
          </a:bodyPr>
          <a:lstStyle/>
          <a:p>
            <a:pPr algn="just">
              <a:lnSpc>
                <a:spcPct val="150000"/>
              </a:lnSpc>
              <a:spcBef>
                <a:spcPts val="0"/>
              </a:spcBef>
              <a:defRPr/>
            </a:pPr>
            <a:r>
              <a:rPr lang="en-GB" sz="1800" dirty="0">
                <a:solidFill>
                  <a:srgbClr val="1C1C1C"/>
                </a:solidFill>
                <a:latin typeface="Comic Sans MS" panose="030F0902030302020204" pitchFamily="66" charset="0"/>
              </a:rPr>
              <a:t>Children begin to learn phonics (sounds) in early years. There is a heavy emphasis on oral blending.</a:t>
            </a:r>
          </a:p>
          <a:p>
            <a:pPr algn="just">
              <a:lnSpc>
                <a:spcPct val="150000"/>
              </a:lnSpc>
              <a:spcBef>
                <a:spcPts val="0"/>
              </a:spcBef>
              <a:defRPr/>
            </a:pPr>
            <a:endParaRPr lang="en-GB" sz="1800" dirty="0">
              <a:solidFill>
                <a:srgbClr val="1C1C1C"/>
              </a:solidFill>
              <a:latin typeface="Comic Sans MS" panose="030F0902030302020204" pitchFamily="66" charset="0"/>
            </a:endParaRPr>
          </a:p>
          <a:p>
            <a:pPr algn="just">
              <a:lnSpc>
                <a:spcPct val="150000"/>
              </a:lnSpc>
              <a:spcBef>
                <a:spcPts val="0"/>
              </a:spcBef>
              <a:defRPr/>
            </a:pPr>
            <a:endParaRPr lang="en-GB" sz="1800" dirty="0">
              <a:solidFill>
                <a:srgbClr val="1C1C1C"/>
              </a:solidFill>
              <a:latin typeface="Comic Sans MS" panose="030F0902030302020204" pitchFamily="66" charset="0"/>
            </a:endParaRPr>
          </a:p>
          <a:p>
            <a:pPr algn="just">
              <a:lnSpc>
                <a:spcPct val="150000"/>
              </a:lnSpc>
              <a:spcBef>
                <a:spcPts val="0"/>
              </a:spcBef>
              <a:defRPr/>
            </a:pPr>
            <a:r>
              <a:rPr lang="en-GB" sz="1800" dirty="0">
                <a:solidFill>
                  <a:srgbClr val="1C1C1C"/>
                </a:solidFill>
                <a:latin typeface="Comic Sans MS" panose="030F0902030302020204" pitchFamily="66" charset="0"/>
              </a:rPr>
              <a:t>Once children begin learning sounds, these sounds are used orally to identify and make words. </a:t>
            </a:r>
          </a:p>
          <a:p>
            <a:pPr algn="just">
              <a:lnSpc>
                <a:spcPct val="150000"/>
              </a:lnSpc>
              <a:spcBef>
                <a:spcPts val="0"/>
              </a:spcBef>
              <a:defRPr/>
            </a:pPr>
            <a:endParaRPr lang="en-GB" sz="1800" dirty="0">
              <a:solidFill>
                <a:srgbClr val="1C1C1C"/>
              </a:solidFill>
              <a:latin typeface="Comic Sans MS" panose="030F0902030302020204" pitchFamily="66" charset="0"/>
            </a:endParaRPr>
          </a:p>
          <a:p>
            <a:pPr algn="just">
              <a:lnSpc>
                <a:spcPct val="150000"/>
              </a:lnSpc>
              <a:spcBef>
                <a:spcPts val="0"/>
              </a:spcBef>
              <a:defRPr/>
            </a:pPr>
            <a:endParaRPr lang="en-GB" sz="1800" dirty="0">
              <a:solidFill>
                <a:srgbClr val="1C1C1C"/>
              </a:solidFill>
              <a:latin typeface="Comic Sans MS" panose="030F0902030302020204" pitchFamily="66" charset="0"/>
            </a:endParaRPr>
          </a:p>
          <a:p>
            <a:pPr algn="just">
              <a:lnSpc>
                <a:spcPct val="150000"/>
              </a:lnSpc>
              <a:spcBef>
                <a:spcPts val="0"/>
              </a:spcBef>
              <a:defRPr/>
            </a:pPr>
            <a:r>
              <a:rPr lang="en-GB" sz="1800" dirty="0">
                <a:solidFill>
                  <a:srgbClr val="1C1C1C"/>
                </a:solidFill>
                <a:latin typeface="Comic Sans MS" panose="030F0902030302020204" pitchFamily="66" charset="0"/>
              </a:rPr>
              <a:t>They will then begin to learn the letters which make each of the sounds and these are used to read and spell words.</a:t>
            </a:r>
          </a:p>
          <a:p>
            <a:pPr>
              <a:lnSpc>
                <a:spcPct val="150000"/>
              </a:lnSpc>
            </a:pPr>
            <a:endParaRPr lang="en-GB" sz="1800" dirty="0">
              <a:latin typeface="Comic Sans MS" panose="030F0902030302020204" pitchFamily="66" charset="0"/>
            </a:endParaRPr>
          </a:p>
        </p:txBody>
      </p:sp>
      <p:sp>
        <p:nvSpPr>
          <p:cNvPr id="6" name="Rectangle 5">
            <a:extLst>
              <a:ext uri="{FF2B5EF4-FFF2-40B4-BE49-F238E27FC236}">
                <a16:creationId xmlns:a16="http://schemas.microsoft.com/office/drawing/2014/main" id="{817F4CD4-1D9E-A840-A567-E7A3671BB662}"/>
              </a:ext>
            </a:extLst>
          </p:cNvPr>
          <p:cNvSpPr/>
          <p:nvPr/>
        </p:nvSpPr>
        <p:spPr>
          <a:xfrm>
            <a:off x="400050" y="357189"/>
            <a:ext cx="11430000" cy="614362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8497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7407"/>
            <a:ext cx="10515600" cy="5113338"/>
          </a:xfrm>
        </p:spPr>
        <p:txBody>
          <a:bodyPr>
            <a:noAutofit/>
          </a:bodyPr>
          <a:lstStyle/>
          <a:p>
            <a:pPr>
              <a:lnSpc>
                <a:spcPct val="150000"/>
              </a:lnSpc>
              <a:defRPr/>
            </a:pPr>
            <a:r>
              <a:rPr lang="en-GB" altLang="en-US" sz="1800" kern="0" dirty="0">
                <a:latin typeface="Comic Sans MS" panose="030F0902030302020204" pitchFamily="66" charset="0"/>
              </a:rPr>
              <a:t>Skills of segmentation and blending.</a:t>
            </a:r>
          </a:p>
          <a:p>
            <a:pPr lvl="1">
              <a:lnSpc>
                <a:spcPct val="150000"/>
              </a:lnSpc>
              <a:defRPr/>
            </a:pPr>
            <a:r>
              <a:rPr lang="en-GB" altLang="en-US" sz="1800" kern="0" dirty="0">
                <a:solidFill>
                  <a:srgbClr val="000000"/>
                </a:solidFill>
                <a:latin typeface="Comic Sans MS" panose="030F0902030302020204" pitchFamily="66" charset="0"/>
              </a:rPr>
              <a:t>Blending phonemes in reading.</a:t>
            </a:r>
          </a:p>
          <a:p>
            <a:pPr lvl="1">
              <a:lnSpc>
                <a:spcPct val="150000"/>
              </a:lnSpc>
              <a:defRPr/>
            </a:pPr>
            <a:r>
              <a:rPr lang="en-GB" altLang="en-US" sz="1800" kern="0" dirty="0">
                <a:solidFill>
                  <a:srgbClr val="000000"/>
                </a:solidFill>
                <a:latin typeface="Comic Sans MS" panose="030F0902030302020204" pitchFamily="66" charset="0"/>
              </a:rPr>
              <a:t>Segmenting phonemes in spelling (using their phonic knowledge i.e. sounding out, to spell).</a:t>
            </a:r>
          </a:p>
          <a:p>
            <a:pPr marL="457200" lvl="1" indent="0">
              <a:lnSpc>
                <a:spcPct val="150000"/>
              </a:lnSpc>
              <a:buFontTx/>
              <a:buNone/>
              <a:defRPr/>
            </a:pPr>
            <a:endParaRPr lang="en-GB" altLang="en-US" sz="1800" kern="0" dirty="0">
              <a:latin typeface="Comic Sans MS" panose="030F0902030302020204" pitchFamily="66" charset="0"/>
            </a:endParaRPr>
          </a:p>
          <a:p>
            <a:pPr>
              <a:lnSpc>
                <a:spcPct val="150000"/>
              </a:lnSpc>
              <a:defRPr/>
            </a:pPr>
            <a:r>
              <a:rPr lang="en-GB" altLang="en-US" sz="1800" kern="0" dirty="0">
                <a:latin typeface="Comic Sans MS" panose="030F0902030302020204" pitchFamily="66" charset="0"/>
              </a:rPr>
              <a:t>Identifying sounds in words.</a:t>
            </a:r>
          </a:p>
          <a:p>
            <a:pPr marL="0" indent="0">
              <a:lnSpc>
                <a:spcPct val="150000"/>
              </a:lnSpc>
              <a:buFontTx/>
              <a:buNone/>
              <a:defRPr/>
            </a:pPr>
            <a:endParaRPr lang="en-GB" altLang="en-US" sz="1800" kern="0" dirty="0">
              <a:latin typeface="Comic Sans MS" panose="030F0902030302020204" pitchFamily="66" charset="0"/>
            </a:endParaRPr>
          </a:p>
          <a:p>
            <a:pPr>
              <a:lnSpc>
                <a:spcPct val="150000"/>
              </a:lnSpc>
              <a:defRPr/>
            </a:pPr>
            <a:r>
              <a:rPr lang="en-GB" altLang="en-US" sz="1800" kern="0" dirty="0">
                <a:latin typeface="Comic Sans MS" panose="030F0902030302020204" pitchFamily="66" charset="0"/>
              </a:rPr>
              <a:t>Recognising common spellings of each phoneme (grapheme) and applying the correct grapheme to a word.</a:t>
            </a:r>
          </a:p>
          <a:p>
            <a:pPr>
              <a:lnSpc>
                <a:spcPct val="150000"/>
              </a:lnSpc>
              <a:defRPr/>
            </a:pPr>
            <a:endParaRPr lang="en-GB" altLang="en-US" sz="1800" kern="0" dirty="0">
              <a:latin typeface="Comic Sans MS" panose="030F0902030302020204" pitchFamily="66" charset="0"/>
            </a:endParaRPr>
          </a:p>
          <a:p>
            <a:pPr>
              <a:lnSpc>
                <a:spcPct val="150000"/>
              </a:lnSpc>
              <a:defRPr/>
            </a:pPr>
            <a:r>
              <a:rPr lang="en-GB" altLang="en-US" sz="1800" kern="0" dirty="0">
                <a:latin typeface="Comic Sans MS" panose="030F0902030302020204" pitchFamily="66" charset="0"/>
              </a:rPr>
              <a:t>Grapheme-phoneme correspondence (GPCs) – matching phonemes to graphemes and vice versa.</a:t>
            </a:r>
          </a:p>
          <a:p>
            <a:pPr>
              <a:lnSpc>
                <a:spcPct val="150000"/>
              </a:lnSpc>
            </a:pPr>
            <a:endParaRPr lang="en-GB" sz="1800" dirty="0">
              <a:latin typeface="Comic Sans MS" panose="030F0902030302020204" pitchFamily="66" charset="0"/>
            </a:endParaRPr>
          </a:p>
        </p:txBody>
      </p:sp>
      <p:sp>
        <p:nvSpPr>
          <p:cNvPr id="5" name="Rectangle 4">
            <a:extLst>
              <a:ext uri="{FF2B5EF4-FFF2-40B4-BE49-F238E27FC236}">
                <a16:creationId xmlns:a16="http://schemas.microsoft.com/office/drawing/2014/main" id="{DBEC403E-B353-814B-86BE-CE25FACA6677}"/>
              </a:ext>
            </a:extLst>
          </p:cNvPr>
          <p:cNvSpPr/>
          <p:nvPr/>
        </p:nvSpPr>
        <p:spPr>
          <a:xfrm>
            <a:off x="400050" y="357189"/>
            <a:ext cx="11430000" cy="614362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3599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DBBDF-1F6B-A04E-932B-D6969C3262BD}"/>
              </a:ext>
            </a:extLst>
          </p:cNvPr>
          <p:cNvSpPr>
            <a:spLocks noGrp="1"/>
          </p:cNvSpPr>
          <p:nvPr>
            <p:ph type="title"/>
          </p:nvPr>
        </p:nvSpPr>
        <p:spPr/>
        <p:txBody>
          <a:bodyPr>
            <a:normAutofit/>
          </a:bodyPr>
          <a:lstStyle/>
          <a:p>
            <a:r>
              <a:rPr lang="en-GB" sz="2400" u="sng" dirty="0">
                <a:latin typeface="Comic Sans MS" panose="030F0902030302020204" pitchFamily="66" charset="0"/>
              </a:rPr>
              <a:t>Vocabulary</a:t>
            </a:r>
          </a:p>
        </p:txBody>
      </p:sp>
      <p:sp>
        <p:nvSpPr>
          <p:cNvPr id="4" name="Text Box 4">
            <a:extLst>
              <a:ext uri="{FF2B5EF4-FFF2-40B4-BE49-F238E27FC236}">
                <a16:creationId xmlns:a16="http://schemas.microsoft.com/office/drawing/2014/main" id="{F219C76C-8446-A742-A84D-32583F1A2EE1}"/>
              </a:ext>
            </a:extLst>
          </p:cNvPr>
          <p:cNvSpPr txBox="1">
            <a:spLocks noChangeArrowheads="1"/>
          </p:cNvSpPr>
          <p:nvPr/>
        </p:nvSpPr>
        <p:spPr bwMode="auto">
          <a:xfrm>
            <a:off x="838200" y="1353804"/>
            <a:ext cx="10913533" cy="558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n-GB" altLang="en-US" sz="1800" b="1" u="sng" dirty="0">
                <a:latin typeface="Comic Sans MS" panose="030F0902030302020204" pitchFamily="66" charset="0"/>
              </a:rPr>
              <a:t>Digraph</a:t>
            </a:r>
            <a:r>
              <a:rPr lang="en-GB" altLang="en-US" sz="1800" b="1" dirty="0">
                <a:latin typeface="Comic Sans MS" panose="030F0902030302020204" pitchFamily="66" charset="0"/>
              </a:rPr>
              <a:t>:</a:t>
            </a:r>
            <a:r>
              <a:rPr lang="en-GB" altLang="en-US" sz="1800" dirty="0">
                <a:latin typeface="Comic Sans MS" panose="030F0902030302020204" pitchFamily="66" charset="0"/>
              </a:rPr>
              <a:t> two letters making one sound</a:t>
            </a:r>
          </a:p>
          <a:p>
            <a:pPr eaLnBrk="1" hangingPunct="1">
              <a:spcBef>
                <a:spcPct val="50000"/>
              </a:spcBef>
            </a:pPr>
            <a:r>
              <a:rPr lang="en-GB" altLang="en-US" sz="1800" dirty="0">
                <a:latin typeface="Comic Sans MS" panose="030F0902030302020204" pitchFamily="66" charset="0"/>
              </a:rPr>
              <a:t>c</a:t>
            </a:r>
            <a:r>
              <a:rPr lang="en-GB" altLang="en-US" sz="1800" dirty="0">
                <a:solidFill>
                  <a:srgbClr val="CC0000"/>
                </a:solidFill>
                <a:latin typeface="Comic Sans MS" panose="030F0902030302020204" pitchFamily="66" charset="0"/>
              </a:rPr>
              <a:t>ow </a:t>
            </a:r>
          </a:p>
          <a:p>
            <a:pPr algn="l" eaLnBrk="1" hangingPunct="1">
              <a:spcBef>
                <a:spcPct val="50000"/>
              </a:spcBef>
            </a:pPr>
            <a:r>
              <a:rPr lang="en-GB" altLang="en-US" sz="1800" b="1" u="sng" dirty="0">
                <a:latin typeface="Comic Sans MS" panose="030F0902030302020204" pitchFamily="66" charset="0"/>
              </a:rPr>
              <a:t>Trigraph</a:t>
            </a:r>
            <a:r>
              <a:rPr lang="en-GB" altLang="en-US" sz="1800" b="1" dirty="0">
                <a:latin typeface="Comic Sans MS" panose="030F0902030302020204" pitchFamily="66" charset="0"/>
              </a:rPr>
              <a:t>:</a:t>
            </a:r>
            <a:r>
              <a:rPr lang="en-GB" altLang="en-US" sz="1800" dirty="0">
                <a:latin typeface="Comic Sans MS" panose="030F0902030302020204" pitchFamily="66" charset="0"/>
              </a:rPr>
              <a:t> three letters making one sound</a:t>
            </a:r>
          </a:p>
          <a:p>
            <a:pPr eaLnBrk="1" hangingPunct="1">
              <a:spcBef>
                <a:spcPct val="50000"/>
              </a:spcBef>
            </a:pPr>
            <a:r>
              <a:rPr lang="en-GB" altLang="en-US" sz="1800" dirty="0">
                <a:latin typeface="Comic Sans MS" panose="030F0902030302020204" pitchFamily="66" charset="0"/>
              </a:rPr>
              <a:t>n</a:t>
            </a:r>
            <a:r>
              <a:rPr lang="en-GB" altLang="en-US" sz="1800" dirty="0">
                <a:solidFill>
                  <a:srgbClr val="CC0000"/>
                </a:solidFill>
                <a:latin typeface="Comic Sans MS" panose="030F0902030302020204" pitchFamily="66" charset="0"/>
              </a:rPr>
              <a:t>igh</a:t>
            </a:r>
            <a:r>
              <a:rPr lang="en-GB" altLang="en-US" sz="1800" dirty="0">
                <a:latin typeface="Comic Sans MS" panose="030F0902030302020204" pitchFamily="66" charset="0"/>
              </a:rPr>
              <a:t>t</a:t>
            </a:r>
          </a:p>
          <a:p>
            <a:pPr algn="l" eaLnBrk="1" hangingPunct="1">
              <a:spcBef>
                <a:spcPct val="50000"/>
              </a:spcBef>
            </a:pPr>
            <a:r>
              <a:rPr lang="en-GB" altLang="en-US" sz="1800" b="1" u="sng" dirty="0">
                <a:latin typeface="Comic Sans MS" panose="030F0902030302020204" pitchFamily="66" charset="0"/>
              </a:rPr>
              <a:t>Split digraph- </a:t>
            </a:r>
            <a:r>
              <a:rPr lang="en-GB" altLang="en-US" sz="1800" dirty="0">
                <a:latin typeface="Comic Sans MS" panose="030F0902030302020204" pitchFamily="66" charset="0"/>
              </a:rPr>
              <a:t>2 vowels with a consonant in between.</a:t>
            </a:r>
            <a:endParaRPr lang="en-GB" altLang="en-US" sz="1800" i="1" dirty="0">
              <a:latin typeface="Comic Sans MS" panose="030F0902030302020204" pitchFamily="66" charset="0"/>
            </a:endParaRPr>
          </a:p>
          <a:p>
            <a:pPr eaLnBrk="1" hangingPunct="1">
              <a:spcBef>
                <a:spcPct val="50000"/>
              </a:spcBef>
            </a:pPr>
            <a:r>
              <a:rPr lang="en-GB" altLang="en-US" sz="1800" dirty="0">
                <a:latin typeface="Comic Sans MS" panose="030F0902030302020204" pitchFamily="66" charset="0"/>
              </a:rPr>
              <a:t>sp</a:t>
            </a:r>
            <a:r>
              <a:rPr lang="en-GB" altLang="en-US" sz="1800" dirty="0">
                <a:solidFill>
                  <a:srgbClr val="CC0000"/>
                </a:solidFill>
                <a:latin typeface="Comic Sans MS" panose="030F0902030302020204" pitchFamily="66" charset="0"/>
              </a:rPr>
              <a:t>i</a:t>
            </a:r>
            <a:r>
              <a:rPr lang="en-GB" altLang="en-US" sz="1800" dirty="0">
                <a:latin typeface="Comic Sans MS" panose="030F0902030302020204" pitchFamily="66" charset="0"/>
              </a:rPr>
              <a:t>n</a:t>
            </a:r>
            <a:r>
              <a:rPr lang="en-GB" altLang="en-US" sz="1800" dirty="0">
                <a:solidFill>
                  <a:srgbClr val="CC0000"/>
                </a:solidFill>
                <a:latin typeface="Comic Sans MS" panose="030F0902030302020204" pitchFamily="66" charset="0"/>
              </a:rPr>
              <a:t>e    (</a:t>
            </a:r>
            <a:r>
              <a:rPr lang="en-GB" altLang="en-US" sz="1800" dirty="0" err="1">
                <a:solidFill>
                  <a:srgbClr val="CC0000"/>
                </a:solidFill>
                <a:latin typeface="Comic Sans MS" panose="030F0902030302020204" pitchFamily="66" charset="0"/>
              </a:rPr>
              <a:t>i_e</a:t>
            </a:r>
            <a:r>
              <a:rPr lang="en-GB" altLang="en-US" sz="1800" dirty="0">
                <a:solidFill>
                  <a:srgbClr val="CC0000"/>
                </a:solidFill>
                <a:latin typeface="Comic Sans MS" panose="030F0902030302020204" pitchFamily="66" charset="0"/>
              </a:rPr>
              <a:t>)</a:t>
            </a:r>
          </a:p>
          <a:p>
            <a:pPr eaLnBrk="1" hangingPunct="1">
              <a:spcBef>
                <a:spcPct val="50000"/>
              </a:spcBef>
            </a:pPr>
            <a:r>
              <a:rPr lang="en-GB" altLang="en-US" sz="1800" dirty="0">
                <a:latin typeface="Comic Sans MS" panose="030F0902030302020204" pitchFamily="66" charset="0"/>
              </a:rPr>
              <a:t>tr</a:t>
            </a:r>
            <a:r>
              <a:rPr lang="en-GB" altLang="en-US" sz="1800" dirty="0">
                <a:solidFill>
                  <a:srgbClr val="CC0000"/>
                </a:solidFill>
                <a:latin typeface="Comic Sans MS" panose="030F0902030302020204" pitchFamily="66" charset="0"/>
              </a:rPr>
              <a:t>a</a:t>
            </a:r>
            <a:r>
              <a:rPr lang="en-GB" altLang="en-US" sz="1800" dirty="0">
                <a:latin typeface="Comic Sans MS" panose="030F0902030302020204" pitchFamily="66" charset="0"/>
              </a:rPr>
              <a:t>d</a:t>
            </a:r>
            <a:r>
              <a:rPr lang="en-GB" altLang="en-US" sz="1800" dirty="0">
                <a:solidFill>
                  <a:srgbClr val="CC0000"/>
                </a:solidFill>
                <a:latin typeface="Comic Sans MS" panose="030F0902030302020204" pitchFamily="66" charset="0"/>
              </a:rPr>
              <a:t>e  (</a:t>
            </a:r>
            <a:r>
              <a:rPr lang="en-GB" altLang="en-US" sz="1800" dirty="0" err="1">
                <a:solidFill>
                  <a:srgbClr val="CC0000"/>
                </a:solidFill>
                <a:latin typeface="Comic Sans MS" panose="030F0902030302020204" pitchFamily="66" charset="0"/>
              </a:rPr>
              <a:t>a_e</a:t>
            </a:r>
            <a:r>
              <a:rPr lang="en-GB" altLang="en-US" sz="1800" dirty="0">
                <a:solidFill>
                  <a:srgbClr val="CC0000"/>
                </a:solidFill>
                <a:latin typeface="Comic Sans MS" panose="030F0902030302020204" pitchFamily="66" charset="0"/>
              </a:rPr>
              <a:t>)</a:t>
            </a:r>
          </a:p>
          <a:p>
            <a:pPr eaLnBrk="1" hangingPunct="1">
              <a:spcBef>
                <a:spcPct val="50000"/>
              </a:spcBef>
            </a:pPr>
            <a:r>
              <a:rPr lang="en-GB" altLang="en-US" sz="1800" dirty="0">
                <a:latin typeface="Comic Sans MS" panose="030F0902030302020204" pitchFamily="66" charset="0"/>
              </a:rPr>
              <a:t>ph</a:t>
            </a:r>
            <a:r>
              <a:rPr lang="en-GB" altLang="en-US" sz="1800" dirty="0">
                <a:solidFill>
                  <a:srgbClr val="C00000"/>
                </a:solidFill>
                <a:latin typeface="Comic Sans MS" panose="030F0902030302020204" pitchFamily="66" charset="0"/>
              </a:rPr>
              <a:t>o</a:t>
            </a:r>
            <a:r>
              <a:rPr lang="en-GB" altLang="en-US" sz="1800" dirty="0">
                <a:latin typeface="Comic Sans MS" panose="030F0902030302020204" pitchFamily="66" charset="0"/>
              </a:rPr>
              <a:t>n</a:t>
            </a:r>
            <a:r>
              <a:rPr lang="en-GB" altLang="en-US" sz="1800" dirty="0">
                <a:solidFill>
                  <a:srgbClr val="C00000"/>
                </a:solidFill>
                <a:latin typeface="Comic Sans MS" panose="030F0902030302020204" pitchFamily="66" charset="0"/>
              </a:rPr>
              <a:t>e</a:t>
            </a:r>
            <a:r>
              <a:rPr lang="en-GB" altLang="en-US" sz="1800" dirty="0">
                <a:solidFill>
                  <a:srgbClr val="CC0000"/>
                </a:solidFill>
                <a:latin typeface="Comic Sans MS" panose="030F0902030302020204" pitchFamily="66" charset="0"/>
              </a:rPr>
              <a:t> (</a:t>
            </a:r>
            <a:r>
              <a:rPr lang="en-GB" altLang="en-US" sz="1800" dirty="0" err="1">
                <a:solidFill>
                  <a:srgbClr val="CC0000"/>
                </a:solidFill>
                <a:latin typeface="Comic Sans MS" panose="030F0902030302020204" pitchFamily="66" charset="0"/>
              </a:rPr>
              <a:t>o_e</a:t>
            </a:r>
            <a:r>
              <a:rPr lang="en-GB" altLang="en-US" sz="1800" dirty="0">
                <a:solidFill>
                  <a:srgbClr val="CC0000"/>
                </a:solidFill>
                <a:latin typeface="Comic Sans MS" panose="030F0902030302020204" pitchFamily="66" charset="0"/>
              </a:rPr>
              <a:t>)</a:t>
            </a:r>
          </a:p>
          <a:p>
            <a:pPr eaLnBrk="1" hangingPunct="1">
              <a:lnSpc>
                <a:spcPct val="90000"/>
              </a:lnSpc>
              <a:defRPr/>
            </a:pPr>
            <a:endParaRPr lang="en-GB" altLang="en-US" sz="1800" dirty="0">
              <a:latin typeface="Comic Sans MS" panose="030F0902030302020204" pitchFamily="66" charset="0"/>
            </a:endParaRPr>
          </a:p>
          <a:p>
            <a:pPr marL="342900" indent="-342900" eaLnBrk="1" hangingPunct="1">
              <a:lnSpc>
                <a:spcPct val="90000"/>
              </a:lnSpc>
              <a:buFont typeface="Arial" panose="020B0604020202020204" pitchFamily="34" charset="0"/>
              <a:buChar char="•"/>
              <a:defRPr/>
            </a:pPr>
            <a:r>
              <a:rPr lang="en-GB" altLang="en-US" sz="1800" b="1" dirty="0">
                <a:latin typeface="Comic Sans MS" panose="030F0902030302020204" pitchFamily="66" charset="0"/>
              </a:rPr>
              <a:t>Phoneme: </a:t>
            </a:r>
            <a:r>
              <a:rPr lang="en-GB" altLang="en-US" sz="1800" dirty="0">
                <a:latin typeface="Comic Sans MS" panose="030F0902030302020204" pitchFamily="66" charset="0"/>
              </a:rPr>
              <a:t>A unit of speech (often referred to as ‘a sound’.)</a:t>
            </a:r>
          </a:p>
          <a:p>
            <a:pPr eaLnBrk="1" hangingPunct="1">
              <a:lnSpc>
                <a:spcPct val="90000"/>
              </a:lnSpc>
              <a:defRPr/>
            </a:pPr>
            <a:r>
              <a:rPr lang="en-GB" altLang="en-US" sz="1800" dirty="0">
                <a:latin typeface="Comic Sans MS" panose="030F0902030302020204" pitchFamily="66" charset="0"/>
              </a:rPr>
              <a:t> </a:t>
            </a:r>
          </a:p>
          <a:p>
            <a:pPr marL="342900" indent="-342900" eaLnBrk="1" hangingPunct="1">
              <a:lnSpc>
                <a:spcPct val="90000"/>
              </a:lnSpc>
              <a:buFont typeface="Arial" panose="020B0604020202020204" pitchFamily="34" charset="0"/>
              <a:buChar char="•"/>
              <a:defRPr/>
            </a:pPr>
            <a:r>
              <a:rPr lang="en-GB" altLang="en-US" sz="1800" b="1" dirty="0">
                <a:solidFill>
                  <a:srgbClr val="000000"/>
                </a:solidFill>
                <a:latin typeface="Comic Sans MS" panose="030F0902030302020204" pitchFamily="66" charset="0"/>
              </a:rPr>
              <a:t>Grapheme</a:t>
            </a:r>
            <a:r>
              <a:rPr lang="en-GB" altLang="en-US" sz="1800" dirty="0">
                <a:solidFill>
                  <a:srgbClr val="000000"/>
                </a:solidFill>
                <a:latin typeface="Comic Sans MS" panose="030F0902030302020204" pitchFamily="66" charset="0"/>
              </a:rPr>
              <a:t>: A group of letters that represent a sound (phoneme). For example ‘</a:t>
            </a:r>
            <a:r>
              <a:rPr lang="en-GB" altLang="en-US" sz="1800" dirty="0" err="1">
                <a:solidFill>
                  <a:srgbClr val="000000"/>
                </a:solidFill>
                <a:latin typeface="Comic Sans MS" panose="030F0902030302020204" pitchFamily="66" charset="0"/>
              </a:rPr>
              <a:t>ea</a:t>
            </a:r>
            <a:r>
              <a:rPr lang="en-GB" altLang="en-US" sz="1800" dirty="0">
                <a:solidFill>
                  <a:srgbClr val="000000"/>
                </a:solidFill>
                <a:latin typeface="Comic Sans MS" panose="030F0902030302020204" pitchFamily="66" charset="0"/>
              </a:rPr>
              <a:t>’, ‘</a:t>
            </a:r>
            <a:r>
              <a:rPr lang="en-GB" altLang="en-US" sz="1800" dirty="0" err="1">
                <a:solidFill>
                  <a:srgbClr val="000000"/>
                </a:solidFill>
                <a:latin typeface="Comic Sans MS" panose="030F0902030302020204" pitchFamily="66" charset="0"/>
              </a:rPr>
              <a:t>ee</a:t>
            </a:r>
            <a:r>
              <a:rPr lang="en-GB" altLang="en-US" sz="1800" dirty="0">
                <a:solidFill>
                  <a:srgbClr val="000000"/>
                </a:solidFill>
                <a:latin typeface="Comic Sans MS" panose="030F0902030302020204" pitchFamily="66" charset="0"/>
              </a:rPr>
              <a:t>’ are graphemes of the same sound. </a:t>
            </a:r>
          </a:p>
          <a:p>
            <a:pPr eaLnBrk="1" hangingPunct="1">
              <a:spcBef>
                <a:spcPct val="50000"/>
              </a:spcBef>
            </a:pPr>
            <a:endParaRPr lang="en-GB" altLang="en-US" sz="1800" dirty="0">
              <a:solidFill>
                <a:srgbClr val="CC0000"/>
              </a:solidFill>
              <a:latin typeface="Comic Sans MS" panose="030F0902030302020204" pitchFamily="66" charset="0"/>
            </a:endParaRPr>
          </a:p>
          <a:p>
            <a:pPr eaLnBrk="1" hangingPunct="1">
              <a:spcBef>
                <a:spcPct val="50000"/>
              </a:spcBef>
            </a:pPr>
            <a:endParaRPr lang="en-GB" altLang="en-US" dirty="0">
              <a:latin typeface="Comic Sans MS" panose="030F0902030302020204" pitchFamily="66" charset="0"/>
            </a:endParaRPr>
          </a:p>
        </p:txBody>
      </p:sp>
      <p:sp>
        <p:nvSpPr>
          <p:cNvPr id="6" name="Rectangle 5">
            <a:extLst>
              <a:ext uri="{FF2B5EF4-FFF2-40B4-BE49-F238E27FC236}">
                <a16:creationId xmlns:a16="http://schemas.microsoft.com/office/drawing/2014/main" id="{0E0B9861-E84C-A14A-BE76-99B934494C59}"/>
              </a:ext>
            </a:extLst>
          </p:cNvPr>
          <p:cNvSpPr/>
          <p:nvPr/>
        </p:nvSpPr>
        <p:spPr>
          <a:xfrm>
            <a:off x="400050" y="357189"/>
            <a:ext cx="11430000" cy="614362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71885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7341C-4591-FE4F-A87C-17FD3EECCE07}"/>
              </a:ext>
            </a:extLst>
          </p:cNvPr>
          <p:cNvSpPr>
            <a:spLocks noGrp="1"/>
          </p:cNvSpPr>
          <p:nvPr>
            <p:ph type="title"/>
          </p:nvPr>
        </p:nvSpPr>
        <p:spPr>
          <a:xfrm>
            <a:off x="661736" y="329197"/>
            <a:ext cx="10515600" cy="1325563"/>
          </a:xfrm>
        </p:spPr>
        <p:txBody>
          <a:bodyPr>
            <a:normAutofit/>
          </a:bodyPr>
          <a:lstStyle/>
          <a:p>
            <a:r>
              <a:rPr lang="en-GB" sz="2400" u="sng" dirty="0">
                <a:latin typeface="Comic Sans MS" panose="030F0902030302020204" pitchFamily="66" charset="0"/>
              </a:rPr>
              <a:t>Introduction to the Phonics Screening Check:</a:t>
            </a:r>
          </a:p>
        </p:txBody>
      </p:sp>
      <p:sp>
        <p:nvSpPr>
          <p:cNvPr id="3" name="Content Placeholder 2">
            <a:extLst>
              <a:ext uri="{FF2B5EF4-FFF2-40B4-BE49-F238E27FC236}">
                <a16:creationId xmlns:a16="http://schemas.microsoft.com/office/drawing/2014/main" id="{3BFC061A-3FE9-D548-B0FD-35FF1F2C6821}"/>
              </a:ext>
            </a:extLst>
          </p:cNvPr>
          <p:cNvSpPr>
            <a:spLocks noGrp="1"/>
          </p:cNvSpPr>
          <p:nvPr>
            <p:ph idx="1"/>
          </p:nvPr>
        </p:nvSpPr>
        <p:spPr>
          <a:xfrm>
            <a:off x="661736" y="1520825"/>
            <a:ext cx="10515600" cy="5007978"/>
          </a:xfrm>
        </p:spPr>
        <p:txBody>
          <a:bodyPr>
            <a:normAutofit/>
          </a:bodyPr>
          <a:lstStyle/>
          <a:p>
            <a:r>
              <a:rPr lang="en-GB" sz="1800" dirty="0">
                <a:latin typeface="Comic Sans MS" panose="030F0902030302020204" pitchFamily="66" charset="0"/>
              </a:rPr>
              <a:t>Statutory check since 2012 for all Year 1 pupils. </a:t>
            </a:r>
          </a:p>
          <a:p>
            <a:endParaRPr lang="en-GB" sz="1800" dirty="0">
              <a:latin typeface="Comic Sans MS" panose="030F0902030302020204" pitchFamily="66" charset="0"/>
            </a:endParaRPr>
          </a:p>
          <a:p>
            <a:pPr>
              <a:lnSpc>
                <a:spcPct val="150000"/>
              </a:lnSpc>
            </a:pPr>
            <a:r>
              <a:rPr lang="en-GB" altLang="en-US" sz="1800" dirty="0">
                <a:latin typeface="Comic Sans MS" panose="030F0902030302020204" pitchFamily="66" charset="0"/>
              </a:rPr>
              <a:t>The Rose Report in 2006 recognised that children need to have both </a:t>
            </a:r>
            <a:r>
              <a:rPr lang="en-GB" altLang="en-US" sz="1800" b="1" dirty="0">
                <a:latin typeface="Comic Sans MS" panose="030F0902030302020204" pitchFamily="66" charset="0"/>
              </a:rPr>
              <a:t>good word recognition and good oral language comprehension </a:t>
            </a:r>
            <a:r>
              <a:rPr lang="en-GB" altLang="en-US" sz="1800" dirty="0">
                <a:latin typeface="Comic Sans MS" panose="030F0902030302020204" pitchFamily="66" charset="0"/>
              </a:rPr>
              <a:t>in order to read. Good </a:t>
            </a:r>
            <a:r>
              <a:rPr lang="en-GB" altLang="en-US" sz="1800" b="1" dirty="0">
                <a:latin typeface="Comic Sans MS" panose="030F0902030302020204" pitchFamily="66" charset="0"/>
              </a:rPr>
              <a:t>word recognition is dependent on decoding rapidly</a:t>
            </a:r>
            <a:r>
              <a:rPr lang="en-GB" altLang="en-US" sz="1800" dirty="0">
                <a:latin typeface="Comic Sans MS" panose="030F0902030302020204" pitchFamily="66" charset="0"/>
              </a:rPr>
              <a:t> and then this will support the development of good comprehension which will continue to develop throughout their lives. </a:t>
            </a:r>
            <a:endParaRPr lang="en-GB" sz="1800" dirty="0">
              <a:latin typeface="Comic Sans MS" panose="030F0902030302020204" pitchFamily="66" charset="0"/>
            </a:endParaRPr>
          </a:p>
          <a:p>
            <a:pPr marL="0" indent="0">
              <a:lnSpc>
                <a:spcPct val="150000"/>
              </a:lnSpc>
              <a:buNone/>
            </a:pPr>
            <a:endParaRPr lang="en-GB" sz="1800" dirty="0">
              <a:latin typeface="Comic Sans MS" panose="030F0902030302020204" pitchFamily="66" charset="0"/>
            </a:endParaRPr>
          </a:p>
          <a:p>
            <a:pPr algn="just">
              <a:lnSpc>
                <a:spcPct val="150000"/>
              </a:lnSpc>
              <a:spcBef>
                <a:spcPts val="0"/>
              </a:spcBef>
              <a:defRPr/>
            </a:pPr>
            <a:r>
              <a:rPr lang="en-GB" sz="1800" dirty="0">
                <a:solidFill>
                  <a:schemeClr val="bg2">
                    <a:lumMod val="10000"/>
                  </a:schemeClr>
                </a:solidFill>
                <a:latin typeface="Comic Sans MS" panose="030F0902030302020204" pitchFamily="66" charset="0"/>
              </a:rPr>
              <a:t>The phonics screening check is designed to confirm whether individual children have learnt phonic decoding and blending skills to an appropriate standard.</a:t>
            </a:r>
          </a:p>
          <a:p>
            <a:pPr marL="0" indent="0">
              <a:buNone/>
            </a:pPr>
            <a:endParaRPr lang="en-GB" sz="2400" dirty="0">
              <a:latin typeface="Comic Sans MS" panose="030F0902030302020204" pitchFamily="66" charset="0"/>
            </a:endParaRPr>
          </a:p>
          <a:p>
            <a:pPr marL="0" indent="0">
              <a:buNone/>
            </a:pPr>
            <a:endParaRPr lang="en-GB" sz="2400" dirty="0">
              <a:latin typeface="Comic Sans MS" panose="030F0902030302020204" pitchFamily="66" charset="0"/>
            </a:endParaRPr>
          </a:p>
          <a:p>
            <a:pPr marL="0" indent="0">
              <a:buNone/>
            </a:pPr>
            <a:endParaRPr lang="en-GB" sz="2400" dirty="0">
              <a:latin typeface="Comic Sans MS" panose="030F0902030302020204" pitchFamily="66" charset="0"/>
            </a:endParaRPr>
          </a:p>
          <a:p>
            <a:pPr marL="0" indent="0">
              <a:buNone/>
            </a:pPr>
            <a:endParaRPr lang="en-GB" sz="2400" dirty="0">
              <a:latin typeface="Comic Sans MS" panose="030F0902030302020204" pitchFamily="66" charset="0"/>
            </a:endParaRPr>
          </a:p>
        </p:txBody>
      </p:sp>
      <p:sp>
        <p:nvSpPr>
          <p:cNvPr id="5" name="Rectangle 4">
            <a:extLst>
              <a:ext uri="{FF2B5EF4-FFF2-40B4-BE49-F238E27FC236}">
                <a16:creationId xmlns:a16="http://schemas.microsoft.com/office/drawing/2014/main" id="{5FC9ED7F-57E4-0746-8BC2-481AFEC5F647}"/>
              </a:ext>
            </a:extLst>
          </p:cNvPr>
          <p:cNvSpPr/>
          <p:nvPr/>
        </p:nvSpPr>
        <p:spPr>
          <a:xfrm>
            <a:off x="400050" y="357189"/>
            <a:ext cx="11430000" cy="614362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04656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23BCC-0015-D440-A939-FA29A30535C2}"/>
              </a:ext>
            </a:extLst>
          </p:cNvPr>
          <p:cNvSpPr>
            <a:spLocks noGrp="1"/>
          </p:cNvSpPr>
          <p:nvPr>
            <p:ph type="title"/>
          </p:nvPr>
        </p:nvSpPr>
        <p:spPr/>
        <p:txBody>
          <a:bodyPr>
            <a:normAutofit/>
          </a:bodyPr>
          <a:lstStyle/>
          <a:p>
            <a:r>
              <a:rPr lang="en-GB" sz="2400" u="sng" dirty="0">
                <a:latin typeface="Comic Sans MS" panose="030F0902030302020204" pitchFamily="66" charset="0"/>
              </a:rPr>
              <a:t>What happens?</a:t>
            </a:r>
          </a:p>
        </p:txBody>
      </p:sp>
      <p:sp>
        <p:nvSpPr>
          <p:cNvPr id="3" name="Content Placeholder 2">
            <a:extLst>
              <a:ext uri="{FF2B5EF4-FFF2-40B4-BE49-F238E27FC236}">
                <a16:creationId xmlns:a16="http://schemas.microsoft.com/office/drawing/2014/main" id="{FBC39392-FFBC-B24B-8329-FC1C931C372C}"/>
              </a:ext>
            </a:extLst>
          </p:cNvPr>
          <p:cNvSpPr>
            <a:spLocks noGrp="1"/>
          </p:cNvSpPr>
          <p:nvPr>
            <p:ph idx="1"/>
          </p:nvPr>
        </p:nvSpPr>
        <p:spPr>
          <a:xfrm>
            <a:off x="838200" y="1488741"/>
            <a:ext cx="10515600" cy="4703512"/>
          </a:xfrm>
        </p:spPr>
        <p:txBody>
          <a:bodyPr>
            <a:normAutofit/>
          </a:bodyPr>
          <a:lstStyle/>
          <a:p>
            <a:r>
              <a:rPr lang="en-GB" sz="1800" dirty="0">
                <a:latin typeface="Comic Sans MS" panose="030F0902030302020204" pitchFamily="66" charset="0"/>
              </a:rPr>
              <a:t>The check consists of 40 words that the children must read aloud to a teacher.</a:t>
            </a:r>
          </a:p>
          <a:p>
            <a:endParaRPr lang="en-GB" sz="1800" dirty="0">
              <a:latin typeface="Comic Sans MS" panose="030F0902030302020204" pitchFamily="66" charset="0"/>
            </a:endParaRPr>
          </a:p>
          <a:p>
            <a:r>
              <a:rPr lang="en-GB" sz="1800" dirty="0">
                <a:latin typeface="Comic Sans MS" panose="030F0902030302020204" pitchFamily="66" charset="0"/>
              </a:rPr>
              <a:t>20 words are real words and 20 are pseudo (‘alien’) words. </a:t>
            </a:r>
          </a:p>
          <a:p>
            <a:endParaRPr lang="en-GB" sz="1800" dirty="0">
              <a:latin typeface="Comic Sans MS" panose="030F0902030302020204" pitchFamily="66" charset="0"/>
            </a:endParaRPr>
          </a:p>
          <a:p>
            <a:r>
              <a:rPr lang="en-GB" sz="1800" dirty="0">
                <a:latin typeface="Comic Sans MS" panose="030F0902030302020204" pitchFamily="66" charset="0"/>
              </a:rPr>
              <a:t>For each word, children must decode effectively to read it accurately. They are allowed to decode each sound and then blend together to read the whole word or read the word on sight.</a:t>
            </a:r>
          </a:p>
          <a:p>
            <a:endParaRPr lang="en-GB" sz="1800" dirty="0">
              <a:latin typeface="Comic Sans MS" panose="030F0902030302020204" pitchFamily="66" charset="0"/>
            </a:endParaRPr>
          </a:p>
          <a:p>
            <a:r>
              <a:rPr lang="en-GB" altLang="en-US" sz="1800" dirty="0">
                <a:latin typeface="Comic Sans MS" panose="030F0902030302020204" pitchFamily="66" charset="0"/>
              </a:rPr>
              <a:t>The check will take approximately 10 minutes per child, although all children are different and will complete the check at their own pace. </a:t>
            </a:r>
          </a:p>
          <a:p>
            <a:pPr marL="0" indent="0">
              <a:buNone/>
            </a:pPr>
            <a:endParaRPr lang="en-GB" sz="1800" dirty="0">
              <a:latin typeface="Comic Sans MS" panose="030F0902030302020204" pitchFamily="66" charset="0"/>
            </a:endParaRPr>
          </a:p>
          <a:p>
            <a:r>
              <a:rPr lang="en-GB" sz="1800" dirty="0">
                <a:latin typeface="Comic Sans MS" panose="030F0902030302020204" pitchFamily="66" charset="0"/>
              </a:rPr>
              <a:t>We have been using past screening checks throughout the year so children are already used to the assessment format. </a:t>
            </a:r>
          </a:p>
          <a:p>
            <a:pPr marL="0" indent="0">
              <a:buNone/>
            </a:pPr>
            <a:endParaRPr lang="en-GB" sz="1800" dirty="0">
              <a:latin typeface="Comic Sans MS" panose="030F0902030302020204" pitchFamily="66" charset="0"/>
            </a:endParaRPr>
          </a:p>
          <a:p>
            <a:pPr marL="0" indent="0">
              <a:buNone/>
            </a:pPr>
            <a:endParaRPr lang="en-GB" sz="1800" dirty="0">
              <a:latin typeface="Comic Sans MS" panose="030F0902030302020204" pitchFamily="66" charset="0"/>
            </a:endParaRPr>
          </a:p>
        </p:txBody>
      </p:sp>
      <p:sp>
        <p:nvSpPr>
          <p:cNvPr id="5" name="Rectangle 4">
            <a:extLst>
              <a:ext uri="{FF2B5EF4-FFF2-40B4-BE49-F238E27FC236}">
                <a16:creationId xmlns:a16="http://schemas.microsoft.com/office/drawing/2014/main" id="{0CA812B8-D1A8-6D45-AA08-41B246CBBEF3}"/>
              </a:ext>
            </a:extLst>
          </p:cNvPr>
          <p:cNvSpPr/>
          <p:nvPr/>
        </p:nvSpPr>
        <p:spPr>
          <a:xfrm>
            <a:off x="400050" y="357189"/>
            <a:ext cx="11430000" cy="614362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83255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1E416B-83D2-DA4B-B280-A5E0F5602AA6}"/>
              </a:ext>
            </a:extLst>
          </p:cNvPr>
          <p:cNvSpPr>
            <a:spLocks noGrp="1"/>
          </p:cNvSpPr>
          <p:nvPr>
            <p:ph idx="1"/>
          </p:nvPr>
        </p:nvSpPr>
        <p:spPr>
          <a:xfrm>
            <a:off x="838200" y="611422"/>
            <a:ext cx="10515600" cy="5370278"/>
          </a:xfrm>
        </p:spPr>
        <p:txBody>
          <a:bodyPr>
            <a:noAutofit/>
          </a:bodyPr>
          <a:lstStyle/>
          <a:p>
            <a:pPr>
              <a:lnSpc>
                <a:spcPct val="150000"/>
              </a:lnSpc>
            </a:pPr>
            <a:r>
              <a:rPr lang="en-GB" sz="1800" dirty="0">
                <a:latin typeface="Comic Sans MS" panose="030F0902030302020204" pitchFamily="66" charset="0"/>
              </a:rPr>
              <a:t>The check will be take place during the </a:t>
            </a:r>
            <a:r>
              <a:rPr lang="en-GB" sz="1800" b="1" dirty="0">
                <a:latin typeface="Comic Sans MS" panose="030F0902030302020204" pitchFamily="66" charset="0"/>
              </a:rPr>
              <a:t>week commencing Monday 9</a:t>
            </a:r>
            <a:r>
              <a:rPr lang="en-GB" sz="1800" b="1" baseline="30000" dirty="0">
                <a:latin typeface="Comic Sans MS" panose="030F0902030302020204" pitchFamily="66" charset="0"/>
              </a:rPr>
              <a:t>th</a:t>
            </a:r>
            <a:r>
              <a:rPr lang="en-GB" sz="1800" b="1" dirty="0">
                <a:latin typeface="Comic Sans MS" panose="030F0902030302020204" pitchFamily="66" charset="0"/>
              </a:rPr>
              <a:t> June 2025.</a:t>
            </a:r>
            <a:r>
              <a:rPr lang="en-GB" sz="1800" dirty="0">
                <a:latin typeface="Comic Sans MS" panose="030F0902030302020204" pitchFamily="66" charset="0"/>
              </a:rPr>
              <a:t> </a:t>
            </a:r>
          </a:p>
          <a:p>
            <a:pPr>
              <a:lnSpc>
                <a:spcPct val="150000"/>
              </a:lnSpc>
            </a:pPr>
            <a:endParaRPr lang="en-GB" sz="1800" dirty="0">
              <a:latin typeface="Comic Sans MS" panose="030F0902030302020204" pitchFamily="66" charset="0"/>
            </a:endParaRPr>
          </a:p>
          <a:p>
            <a:pPr>
              <a:lnSpc>
                <a:spcPct val="150000"/>
              </a:lnSpc>
            </a:pPr>
            <a:r>
              <a:rPr lang="en-GB" sz="1800" dirty="0">
                <a:latin typeface="Comic Sans MS" panose="030F0902030302020204" pitchFamily="66" charset="0"/>
              </a:rPr>
              <a:t>The expectation for meeting the standard has been 32 out of 40 since 2012. We do not find out the threshold until after all screening checks have been completed. You will be notified about your child’s score in their end of year report. </a:t>
            </a:r>
          </a:p>
          <a:p>
            <a:pPr marL="0" indent="0">
              <a:lnSpc>
                <a:spcPct val="150000"/>
              </a:lnSpc>
              <a:buNone/>
            </a:pPr>
            <a:endParaRPr lang="en-GB" sz="1800" dirty="0">
              <a:latin typeface="Comic Sans MS" panose="030F0902030302020204" pitchFamily="66" charset="0"/>
            </a:endParaRPr>
          </a:p>
          <a:p>
            <a:pPr>
              <a:lnSpc>
                <a:spcPct val="150000"/>
              </a:lnSpc>
            </a:pPr>
            <a:r>
              <a:rPr lang="en-GB" altLang="en-US" sz="1800" dirty="0">
                <a:latin typeface="Comic Sans MS" panose="030F0902030302020204" pitchFamily="66" charset="0"/>
              </a:rPr>
              <a:t>Any children identified as not meeting the expected standard will be given extra support. </a:t>
            </a:r>
          </a:p>
          <a:p>
            <a:pPr>
              <a:lnSpc>
                <a:spcPct val="150000"/>
              </a:lnSpc>
            </a:pPr>
            <a:endParaRPr lang="en-GB" sz="1800" dirty="0">
              <a:latin typeface="Comic Sans MS" panose="030F0902030302020204" pitchFamily="66" charset="0"/>
            </a:endParaRPr>
          </a:p>
          <a:p>
            <a:pPr>
              <a:lnSpc>
                <a:spcPct val="150000"/>
              </a:lnSpc>
            </a:pPr>
            <a:r>
              <a:rPr lang="en-GB" sz="1800" dirty="0">
                <a:latin typeface="Comic Sans MS" panose="030F0902030302020204" pitchFamily="66" charset="0"/>
              </a:rPr>
              <a:t>If your child does not reach the expectation, they will have another opportunity to resit in the Summer term of Year 2. </a:t>
            </a:r>
          </a:p>
          <a:p>
            <a:pPr>
              <a:lnSpc>
                <a:spcPct val="150000"/>
              </a:lnSpc>
            </a:pPr>
            <a:endParaRPr lang="en-GB" sz="1800" dirty="0">
              <a:latin typeface="Comic Sans MS" panose="030F0902030302020204" pitchFamily="66" charset="0"/>
            </a:endParaRPr>
          </a:p>
          <a:p>
            <a:pPr>
              <a:lnSpc>
                <a:spcPct val="150000"/>
              </a:lnSpc>
            </a:pPr>
            <a:endParaRPr lang="en-GB" sz="1800" dirty="0">
              <a:latin typeface="Comic Sans MS" panose="030F0902030302020204" pitchFamily="66" charset="0"/>
            </a:endParaRPr>
          </a:p>
        </p:txBody>
      </p:sp>
      <p:sp>
        <p:nvSpPr>
          <p:cNvPr id="5" name="Rectangle 4">
            <a:extLst>
              <a:ext uri="{FF2B5EF4-FFF2-40B4-BE49-F238E27FC236}">
                <a16:creationId xmlns:a16="http://schemas.microsoft.com/office/drawing/2014/main" id="{F4B23DC6-78CA-BC45-9F54-5AC778734B64}"/>
              </a:ext>
            </a:extLst>
          </p:cNvPr>
          <p:cNvSpPr/>
          <p:nvPr/>
        </p:nvSpPr>
        <p:spPr>
          <a:xfrm>
            <a:off x="400050" y="357189"/>
            <a:ext cx="11430000" cy="614362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86053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811E-A941-CE45-9802-92D64D92C2F3}"/>
              </a:ext>
            </a:extLst>
          </p:cNvPr>
          <p:cNvSpPr>
            <a:spLocks noGrp="1"/>
          </p:cNvSpPr>
          <p:nvPr>
            <p:ph type="title"/>
          </p:nvPr>
        </p:nvSpPr>
        <p:spPr>
          <a:xfrm>
            <a:off x="737972" y="289405"/>
            <a:ext cx="10515600" cy="1325563"/>
          </a:xfrm>
        </p:spPr>
        <p:txBody>
          <a:bodyPr>
            <a:normAutofit/>
          </a:bodyPr>
          <a:lstStyle/>
          <a:p>
            <a:r>
              <a:rPr lang="en-GB" sz="2000" dirty="0">
                <a:latin typeface="Comic Sans MS" panose="030F0902030302020204" pitchFamily="66" charset="0"/>
              </a:rPr>
              <a:t>Examples (2024 paper) </a:t>
            </a:r>
          </a:p>
        </p:txBody>
      </p:sp>
      <p:sp>
        <p:nvSpPr>
          <p:cNvPr id="6" name="Rectangle 5">
            <a:extLst>
              <a:ext uri="{FF2B5EF4-FFF2-40B4-BE49-F238E27FC236}">
                <a16:creationId xmlns:a16="http://schemas.microsoft.com/office/drawing/2014/main" id="{309D7DA1-2594-1941-BBD1-F064EF7AAC2E}"/>
              </a:ext>
            </a:extLst>
          </p:cNvPr>
          <p:cNvSpPr/>
          <p:nvPr/>
        </p:nvSpPr>
        <p:spPr>
          <a:xfrm>
            <a:off x="400050" y="357189"/>
            <a:ext cx="11430000" cy="614362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156" y="1436103"/>
            <a:ext cx="3825572" cy="4359018"/>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050" y="1436103"/>
            <a:ext cx="3840813" cy="4359018"/>
          </a:xfrm>
          <a:prstGeom prst="rect">
            <a:avLst/>
          </a:prstGeom>
        </p:spPr>
      </p:pic>
    </p:spTree>
    <p:extLst>
      <p:ext uri="{BB962C8B-B14F-4D97-AF65-F5344CB8AC3E}">
        <p14:creationId xmlns:p14="http://schemas.microsoft.com/office/powerpoint/2010/main" val="3644220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27051" y="36513"/>
            <a:ext cx="10972800" cy="1143000"/>
          </a:xfrm>
        </p:spPr>
        <p:txBody>
          <a:bodyPr>
            <a:normAutofit/>
          </a:bodyPr>
          <a:lstStyle/>
          <a:p>
            <a:pPr eaLnBrk="1" hangingPunct="1"/>
            <a:r>
              <a:rPr lang="en-GB" altLang="en-US" sz="2800" u="sng" dirty="0">
                <a:latin typeface="Comic Sans MS" panose="030F0902030302020204" pitchFamily="66" charset="0"/>
              </a:rPr>
              <a:t>How to help</a:t>
            </a:r>
          </a:p>
        </p:txBody>
      </p:sp>
      <p:sp>
        <p:nvSpPr>
          <p:cNvPr id="14339" name="Rectangle 3"/>
          <p:cNvSpPr>
            <a:spLocks noGrp="1" noChangeArrowheads="1"/>
          </p:cNvSpPr>
          <p:nvPr>
            <p:ph type="body" idx="1"/>
          </p:nvPr>
        </p:nvSpPr>
        <p:spPr>
          <a:xfrm>
            <a:off x="323321" y="979489"/>
            <a:ext cx="11380259" cy="5335094"/>
          </a:xfrm>
        </p:spPr>
        <p:txBody>
          <a:bodyPr>
            <a:normAutofit fontScale="92500" lnSpcReduction="20000"/>
          </a:bodyPr>
          <a:lstStyle/>
          <a:p>
            <a:pPr eaLnBrk="1" hangingPunct="1">
              <a:lnSpc>
                <a:spcPct val="150000"/>
              </a:lnSpc>
              <a:defRPr/>
            </a:pPr>
            <a:r>
              <a:rPr lang="en-GB" altLang="en-US" sz="1800" dirty="0">
                <a:latin typeface="Comic Sans MS" panose="030F0902030302020204" pitchFamily="66" charset="0"/>
              </a:rPr>
              <a:t>Read daily at home.</a:t>
            </a:r>
          </a:p>
          <a:p>
            <a:pPr marL="0" indent="0" eaLnBrk="1" hangingPunct="1">
              <a:lnSpc>
                <a:spcPct val="150000"/>
              </a:lnSpc>
              <a:buNone/>
              <a:defRPr/>
            </a:pPr>
            <a:r>
              <a:rPr lang="en-GB" altLang="en-US" sz="1800" dirty="0">
                <a:latin typeface="Comic Sans MS" panose="030F0902030302020204" pitchFamily="66" charset="0"/>
              </a:rPr>
              <a:t> </a:t>
            </a:r>
          </a:p>
          <a:p>
            <a:pPr eaLnBrk="1" hangingPunct="1">
              <a:lnSpc>
                <a:spcPct val="150000"/>
              </a:lnSpc>
              <a:defRPr/>
            </a:pPr>
            <a:r>
              <a:rPr lang="en-GB" altLang="en-US" sz="1800" dirty="0">
                <a:latin typeface="Comic Sans MS" panose="030F0902030302020204" pitchFamily="66" charset="0"/>
              </a:rPr>
              <a:t>Always encourage the children to look for graphemes (digraphs, trigraphs, split digraphs) in words. </a:t>
            </a:r>
          </a:p>
          <a:p>
            <a:pPr marL="0" indent="0" eaLnBrk="1" hangingPunct="1">
              <a:lnSpc>
                <a:spcPct val="150000"/>
              </a:lnSpc>
              <a:buNone/>
              <a:defRPr/>
            </a:pPr>
            <a:endParaRPr lang="en-GB" altLang="en-US" sz="1800" dirty="0">
              <a:latin typeface="Comic Sans MS" panose="030F0902030302020204" pitchFamily="66" charset="0"/>
            </a:endParaRPr>
          </a:p>
          <a:p>
            <a:pPr eaLnBrk="1" hangingPunct="1">
              <a:lnSpc>
                <a:spcPct val="150000"/>
              </a:lnSpc>
              <a:defRPr/>
            </a:pPr>
            <a:r>
              <a:rPr lang="en-GB" sz="1800" kern="1200" dirty="0">
                <a:solidFill>
                  <a:srgbClr val="F4F2F2">
                    <a:lumMod val="10000"/>
                  </a:srgbClr>
                </a:solidFill>
                <a:latin typeface="Comic Sans MS" panose="030F0902030302020204" pitchFamily="66" charset="0"/>
              </a:rPr>
              <a:t>If your child is struggling to decode a word, help them by encouraging them to say each sound in the word from left to right.</a:t>
            </a:r>
          </a:p>
          <a:p>
            <a:pPr marL="0" indent="0" eaLnBrk="1" hangingPunct="1">
              <a:lnSpc>
                <a:spcPct val="150000"/>
              </a:lnSpc>
              <a:buNone/>
              <a:defRPr/>
            </a:pPr>
            <a:endParaRPr lang="en-GB" sz="1800" kern="1200" dirty="0">
              <a:solidFill>
                <a:srgbClr val="F4F2F2">
                  <a:lumMod val="10000"/>
                </a:srgbClr>
              </a:solidFill>
              <a:latin typeface="Comic Sans MS" panose="030F0902030302020204" pitchFamily="66" charset="0"/>
            </a:endParaRPr>
          </a:p>
          <a:p>
            <a:pPr marL="285750" indent="-192088" algn="just" eaLnBrk="1" fontAlgn="auto" hangingPunct="1">
              <a:lnSpc>
                <a:spcPct val="150000"/>
              </a:lnSpc>
              <a:spcBef>
                <a:spcPts val="0"/>
              </a:spcBef>
              <a:spcAft>
                <a:spcPts val="0"/>
              </a:spcAft>
              <a:buFont typeface="Arial" panose="020B0604020202020204" pitchFamily="34" charset="0"/>
              <a:buChar char="•"/>
              <a:defRPr/>
            </a:pPr>
            <a:r>
              <a:rPr lang="en-GB" sz="1800" kern="1200" dirty="0">
                <a:solidFill>
                  <a:srgbClr val="F4F2F2">
                    <a:lumMod val="10000"/>
                  </a:srgbClr>
                </a:solidFill>
                <a:latin typeface="Comic Sans MS" panose="030F0902030302020204" pitchFamily="66" charset="0"/>
              </a:rPr>
              <a:t>Blend the sounds by pointing to each one. Next move your finger under the whole word</a:t>
            </a:r>
          </a:p>
          <a:p>
            <a:pPr marL="93662" indent="0" algn="just" eaLnBrk="1" fontAlgn="auto" hangingPunct="1">
              <a:lnSpc>
                <a:spcPct val="150000"/>
              </a:lnSpc>
              <a:spcBef>
                <a:spcPts val="0"/>
              </a:spcBef>
              <a:spcAft>
                <a:spcPts val="0"/>
              </a:spcAft>
              <a:buNone/>
              <a:defRPr/>
            </a:pPr>
            <a:r>
              <a:rPr lang="en-GB" sz="1800" kern="1200" dirty="0">
                <a:solidFill>
                  <a:srgbClr val="F4F2F2">
                    <a:lumMod val="10000"/>
                  </a:srgbClr>
                </a:solidFill>
                <a:latin typeface="Comic Sans MS" panose="030F0902030302020204" pitchFamily="66" charset="0"/>
              </a:rPr>
              <a:t> as you say it.</a:t>
            </a:r>
          </a:p>
          <a:p>
            <a:pPr marL="93662" indent="0" algn="just" eaLnBrk="1" fontAlgn="auto" hangingPunct="1">
              <a:lnSpc>
                <a:spcPct val="150000"/>
              </a:lnSpc>
              <a:spcBef>
                <a:spcPts val="0"/>
              </a:spcBef>
              <a:spcAft>
                <a:spcPts val="0"/>
              </a:spcAft>
              <a:buNone/>
              <a:defRPr/>
            </a:pPr>
            <a:endParaRPr lang="en-GB" sz="1800" kern="1200" dirty="0">
              <a:solidFill>
                <a:srgbClr val="F4F2F2">
                  <a:lumMod val="10000"/>
                </a:srgbClr>
              </a:solidFill>
              <a:latin typeface="Comic Sans MS" panose="030F0902030302020204" pitchFamily="66" charset="0"/>
            </a:endParaRPr>
          </a:p>
          <a:p>
            <a:pPr marL="285750" indent="-192088" algn="just" eaLnBrk="1" fontAlgn="auto" hangingPunct="1">
              <a:lnSpc>
                <a:spcPct val="150000"/>
              </a:lnSpc>
              <a:spcBef>
                <a:spcPts val="0"/>
              </a:spcBef>
              <a:spcAft>
                <a:spcPts val="0"/>
              </a:spcAft>
              <a:buFont typeface="Arial" panose="020B0604020202020204" pitchFamily="34" charset="0"/>
              <a:buChar char="•"/>
              <a:defRPr/>
            </a:pPr>
            <a:r>
              <a:rPr lang="en-GB" sz="1800" kern="1200" dirty="0">
                <a:solidFill>
                  <a:srgbClr val="F4F2F2">
                    <a:lumMod val="10000"/>
                  </a:srgbClr>
                </a:solidFill>
                <a:latin typeface="Comic Sans MS" panose="030F0902030302020204" pitchFamily="66" charset="0"/>
              </a:rPr>
              <a:t>Encourage children </a:t>
            </a:r>
            <a:r>
              <a:rPr lang="en-GB" sz="1800" dirty="0">
                <a:solidFill>
                  <a:srgbClr val="F4F2F2">
                    <a:lumMod val="10000"/>
                  </a:srgbClr>
                </a:solidFill>
                <a:latin typeface="Comic Sans MS" panose="030F0902030302020204" pitchFamily="66" charset="0"/>
              </a:rPr>
              <a:t>to annotate the ’sound buttons’ within a word.</a:t>
            </a:r>
            <a:endParaRPr lang="en-GB" sz="1800" kern="1200" dirty="0">
              <a:solidFill>
                <a:srgbClr val="F4F2F2">
                  <a:lumMod val="10000"/>
                </a:srgbClr>
              </a:solidFill>
              <a:latin typeface="Comic Sans MS" panose="030F0902030302020204" pitchFamily="66" charset="0"/>
            </a:endParaRPr>
          </a:p>
          <a:p>
            <a:pPr marL="93662" indent="0" algn="just" eaLnBrk="1" fontAlgn="auto" hangingPunct="1">
              <a:lnSpc>
                <a:spcPct val="150000"/>
              </a:lnSpc>
              <a:spcBef>
                <a:spcPts val="0"/>
              </a:spcBef>
              <a:spcAft>
                <a:spcPts val="0"/>
              </a:spcAft>
              <a:buNone/>
              <a:defRPr/>
            </a:pPr>
            <a:endParaRPr lang="en-GB" sz="1800" kern="1200" dirty="0">
              <a:solidFill>
                <a:srgbClr val="F4F2F2">
                  <a:lumMod val="10000"/>
                </a:srgbClr>
              </a:solidFill>
              <a:latin typeface="Comic Sans MS" panose="030F0902030302020204" pitchFamily="66" charset="0"/>
            </a:endParaRPr>
          </a:p>
          <a:p>
            <a:pPr marL="285750" indent="-192088" algn="just" eaLnBrk="1" fontAlgn="auto" hangingPunct="1">
              <a:lnSpc>
                <a:spcPct val="150000"/>
              </a:lnSpc>
              <a:spcBef>
                <a:spcPts val="0"/>
              </a:spcBef>
              <a:spcAft>
                <a:spcPts val="0"/>
              </a:spcAft>
              <a:buFont typeface="Arial" panose="020B0604020202020204" pitchFamily="34" charset="0"/>
              <a:buChar char="•"/>
              <a:defRPr/>
            </a:pPr>
            <a:r>
              <a:rPr lang="en-GB" sz="1800" kern="1200" dirty="0">
                <a:solidFill>
                  <a:srgbClr val="F4F2F2">
                    <a:lumMod val="10000"/>
                  </a:srgbClr>
                </a:solidFill>
                <a:latin typeface="Comic Sans MS" panose="030F0902030302020204" pitchFamily="66" charset="0"/>
              </a:rPr>
              <a:t>Discuss the meaning of words if your child does not know what they have read.</a:t>
            </a:r>
          </a:p>
          <a:p>
            <a:pPr marL="285750" indent="-192088" algn="just" eaLnBrk="1" fontAlgn="auto" hangingPunct="1">
              <a:lnSpc>
                <a:spcPct val="150000"/>
              </a:lnSpc>
              <a:spcBef>
                <a:spcPts val="0"/>
              </a:spcBef>
              <a:spcAft>
                <a:spcPts val="0"/>
              </a:spcAft>
              <a:buFont typeface="Arial" panose="020B0604020202020204" pitchFamily="34" charset="0"/>
              <a:buChar char="•"/>
              <a:defRPr/>
            </a:pPr>
            <a:endParaRPr lang="en-GB" altLang="en-US" sz="1800" dirty="0">
              <a:latin typeface="Comic Sans MS" panose="030F0902030302020204" pitchFamily="66" charset="0"/>
            </a:endParaRPr>
          </a:p>
          <a:p>
            <a:pPr eaLnBrk="1" hangingPunct="1">
              <a:lnSpc>
                <a:spcPct val="150000"/>
              </a:lnSpc>
              <a:buFontTx/>
              <a:buNone/>
              <a:defRPr/>
            </a:pPr>
            <a:endParaRPr lang="en-GB" altLang="en-US" sz="1800" dirty="0">
              <a:latin typeface="Comic Sans MS" panose="030F0902030302020204" pitchFamily="66" charset="0"/>
            </a:endParaRPr>
          </a:p>
        </p:txBody>
      </p:sp>
      <p:sp>
        <p:nvSpPr>
          <p:cNvPr id="4" name="Rectangle 3">
            <a:extLst>
              <a:ext uri="{FF2B5EF4-FFF2-40B4-BE49-F238E27FC236}">
                <a16:creationId xmlns:a16="http://schemas.microsoft.com/office/drawing/2014/main" id="{EA2D3DFA-CA96-D54F-91F0-EDE290FC104B}"/>
              </a:ext>
            </a:extLst>
          </p:cNvPr>
          <p:cNvSpPr/>
          <p:nvPr/>
        </p:nvSpPr>
        <p:spPr>
          <a:xfrm>
            <a:off x="323321" y="271462"/>
            <a:ext cx="11545358" cy="6257925"/>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1710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654</TotalTime>
  <Words>768</Words>
  <Application>Microsoft Office PowerPoint</Application>
  <PresentationFormat>Widescreen</PresentationFormat>
  <Paragraphs>83</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Comic Sans MS</vt:lpstr>
      <vt:lpstr>Times New Roman</vt:lpstr>
      <vt:lpstr>Office Theme</vt:lpstr>
      <vt:lpstr>Phonics Screening Check Information </vt:lpstr>
      <vt:lpstr>Introduction to Phonics</vt:lpstr>
      <vt:lpstr>PowerPoint Presentation</vt:lpstr>
      <vt:lpstr>Vocabulary</vt:lpstr>
      <vt:lpstr>Introduction to the Phonics Screening Check:</vt:lpstr>
      <vt:lpstr>What happens?</vt:lpstr>
      <vt:lpstr>PowerPoint Presentation</vt:lpstr>
      <vt:lpstr>Examples (2024 paper) </vt:lpstr>
      <vt:lpstr>How to help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Phonics Screening Check</dc:title>
  <dc:creator>Kelly, Lauren (l.m.kelly237@canterbury.ac.uk)</dc:creator>
  <cp:lastModifiedBy>Reverett</cp:lastModifiedBy>
  <cp:revision>43</cp:revision>
  <dcterms:created xsi:type="dcterms:W3CDTF">2018-11-20T20:38:34Z</dcterms:created>
  <dcterms:modified xsi:type="dcterms:W3CDTF">2025-01-24T16:38:17Z</dcterms:modified>
</cp:coreProperties>
</file>